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sldIdLst>
    <p:sldId id="256" r:id="rId2"/>
    <p:sldId id="263" r:id="rId3"/>
    <p:sldId id="257" r:id="rId4"/>
    <p:sldId id="258" r:id="rId5"/>
    <p:sldId id="259" r:id="rId6"/>
    <p:sldId id="260" r:id="rId7"/>
    <p:sldId id="261"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2" d="100"/>
          <a:sy n="132" d="100"/>
        </p:scale>
        <p:origin x="-1016"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07F6D8-1BA4-4C60-A796-AE56F65AABB1}" type="datetimeFigureOut">
              <a:rPr lang="en-US" smtClean="0"/>
              <a:pPr/>
              <a:t>9/27/12</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EB7128FF-C744-4552-8164-B1C525AC864F}" type="slidenum">
              <a:rPr lang="en-US" smtClean="0"/>
              <a:pPr/>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7F6D8-1BA4-4C60-A796-AE56F65AABB1}" type="datetimeFigureOut">
              <a:rPr lang="en-US" smtClean="0"/>
              <a:pPr/>
              <a:t>9/27/12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128FF-C744-4552-8164-B1C525AC864F}"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7F6D8-1BA4-4C60-A796-AE56F65AABB1}" type="datetimeFigureOut">
              <a:rPr lang="en-US" smtClean="0"/>
              <a:pPr/>
              <a:t>9/27/12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EB7128FF-C744-4552-8164-B1C525AC864F}"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07F6D8-1BA4-4C60-A796-AE56F65AABB1}" type="datetimeFigureOut">
              <a:rPr lang="en-US" smtClean="0"/>
              <a:pPr/>
              <a:t>9/27/12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128FF-C744-4552-8164-B1C525AC864F}"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7F6D8-1BA4-4C60-A796-AE56F65AABB1}" type="datetimeFigureOut">
              <a:rPr lang="en-US" smtClean="0"/>
              <a:pPr/>
              <a:t>9/27/12</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EB7128FF-C744-4552-8164-B1C525AC864F}"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7F6D8-1BA4-4C60-A796-AE56F65AABB1}" type="datetimeFigureOut">
              <a:rPr lang="en-US" smtClean="0"/>
              <a:pPr/>
              <a:t>9/27/12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128FF-C744-4552-8164-B1C525AC864F}"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7F6D8-1BA4-4C60-A796-AE56F65AABB1}" type="datetimeFigureOut">
              <a:rPr lang="en-US" smtClean="0"/>
              <a:pPr/>
              <a:t>9/27/12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128FF-C744-4552-8164-B1C525AC864F}"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7F6D8-1BA4-4C60-A796-AE56F65AABB1}" type="datetimeFigureOut">
              <a:rPr lang="en-US" smtClean="0"/>
              <a:pPr/>
              <a:t>9/27/12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128FF-C744-4552-8164-B1C525AC864F}"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7F6D8-1BA4-4C60-A796-AE56F65AABB1}" type="datetimeFigureOut">
              <a:rPr lang="en-US" smtClean="0"/>
              <a:pPr/>
              <a:t>9/27/12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128FF-C744-4552-8164-B1C525AC864F}"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07F6D8-1BA4-4C60-A796-AE56F65AABB1}" type="datetimeFigureOut">
              <a:rPr lang="en-US" smtClean="0"/>
              <a:pPr/>
              <a:t>9/27/12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128FF-C744-4552-8164-B1C525AC864F}"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307F6D8-1BA4-4C60-A796-AE56F65AABB1}" type="datetimeFigureOut">
              <a:rPr lang="en-US" smtClean="0"/>
              <a:pPr/>
              <a:t>9/27/12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128FF-C744-4552-8164-B1C525AC864F}"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307F6D8-1BA4-4C60-A796-AE56F65AABB1}" type="datetimeFigureOut">
              <a:rPr lang="en-US" smtClean="0"/>
              <a:pPr/>
              <a:t>9/27/12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B7128FF-C744-4552-8164-B1C525AC864F}"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video" Target="file://localhost/Users/kgaines/Desktop/7-FairUseSongUsersRights_Web-1.mov" TargetMode="Externa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752600"/>
          </a:xfrm>
        </p:spPr>
        <p:txBody>
          <a:bodyPr/>
          <a:lstStyle/>
          <a:p>
            <a:r>
              <a:rPr lang="en-US" dirty="0" smtClean="0">
                <a:latin typeface="Times New Roman"/>
              </a:rPr>
              <a:t>Four Tests </a:t>
            </a:r>
            <a:br>
              <a:rPr lang="en-US" dirty="0" smtClean="0">
                <a:latin typeface="Times New Roman"/>
              </a:rPr>
            </a:br>
            <a:r>
              <a:rPr lang="en-US" dirty="0" smtClean="0">
                <a:latin typeface="Times New Roman"/>
              </a:rPr>
              <a:t>of Fair Use </a:t>
            </a:r>
            <a:endParaRPr lang="en-US" dirty="0">
              <a:latin typeface="Times New Roman"/>
            </a:endParaRPr>
          </a:p>
        </p:txBody>
      </p:sp>
      <p:sp>
        <p:nvSpPr>
          <p:cNvPr id="3" name="Subtitle 2"/>
          <p:cNvSpPr>
            <a:spLocks noGrp="1"/>
          </p:cNvSpPr>
          <p:nvPr>
            <p:ph type="subTitle" idx="1"/>
          </p:nvPr>
        </p:nvSpPr>
        <p:spPr>
          <a:xfrm>
            <a:off x="762000" y="2286000"/>
            <a:ext cx="7620000" cy="2667000"/>
          </a:xfrm>
        </p:spPr>
        <p:txBody>
          <a:bodyPr>
            <a:noAutofit/>
          </a:bodyPr>
          <a:lstStyle/>
          <a:p>
            <a:endParaRPr lang="en-US" sz="2800" dirty="0" smtClean="0">
              <a:latin typeface="Times New Roman"/>
            </a:endParaRPr>
          </a:p>
          <a:p>
            <a:r>
              <a:rPr lang="en-US" sz="2800" dirty="0" smtClean="0">
                <a:latin typeface="Times New Roman"/>
              </a:rPr>
              <a:t>Copyright Guidelines</a:t>
            </a:r>
          </a:p>
          <a:p>
            <a:r>
              <a:rPr lang="en-US" sz="2800" dirty="0" smtClean="0">
                <a:latin typeface="Times New Roman"/>
              </a:rPr>
              <a:t>Staff Development </a:t>
            </a:r>
          </a:p>
          <a:p>
            <a:r>
              <a:rPr lang="en-US" sz="2800" dirty="0" smtClean="0">
                <a:latin typeface="Times New Roman"/>
              </a:rPr>
              <a:t>September 26, 2012</a:t>
            </a:r>
            <a:endParaRPr lang="en-US" sz="2800" dirty="0">
              <a:latin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2706662"/>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a:t>
            </a:r>
            <a:endParaRPr lang="en-US" dirty="0"/>
          </a:p>
        </p:txBody>
      </p:sp>
      <p:sp>
        <p:nvSpPr>
          <p:cNvPr id="3" name="Content Placeholder 2"/>
          <p:cNvSpPr>
            <a:spLocks noGrp="1"/>
          </p:cNvSpPr>
          <p:nvPr>
            <p:ph idx="1"/>
          </p:nvPr>
        </p:nvSpPr>
        <p:spPr>
          <a:xfrm>
            <a:off x="457200" y="1905000"/>
            <a:ext cx="8229600" cy="4525963"/>
          </a:xfrm>
        </p:spPr>
        <p:txBody>
          <a:bodyPr/>
          <a:lstStyle/>
          <a:p>
            <a:pPr>
              <a:buNone/>
            </a:pPr>
            <a:r>
              <a:rPr lang="en-US" b="1" dirty="0" smtClean="0"/>
              <a:t>    "Fair Use"</a:t>
            </a:r>
            <a:r>
              <a:rPr lang="en-US" dirty="0" smtClean="0"/>
              <a:t> is a set of guidelines within the copyright law that </a:t>
            </a:r>
            <a:r>
              <a:rPr lang="en-US" b="1" dirty="0" smtClean="0">
                <a:solidFill>
                  <a:schemeClr val="tx1"/>
                </a:solidFill>
              </a:rPr>
              <a:t>allows for the limited use of copyrighted works</a:t>
            </a:r>
            <a:r>
              <a:rPr lang="en-US" dirty="0" smtClean="0">
                <a:solidFill>
                  <a:schemeClr val="tx1"/>
                </a:solidFill>
              </a:rPr>
              <a:t> </a:t>
            </a:r>
            <a:r>
              <a:rPr lang="en-US" dirty="0" smtClean="0"/>
              <a:t>without first obtaining the permission of the author or owner. These fair use guidelines make it possible for you and your students to use parts of published works in projects, research papers, and reports you write for classes without violating copyright laws.   </a:t>
            </a:r>
          </a:p>
          <a:p>
            <a:pPr>
              <a:buNone/>
            </a:pPr>
            <a:endParaRPr lang="en-US" dirty="0" smtClean="0">
              <a:solidFill>
                <a:schemeClr val="tx1"/>
              </a:solidFill>
            </a:endParaRPr>
          </a:p>
          <a:p>
            <a:pPr>
              <a:buNone/>
            </a:pPr>
            <a:r>
              <a:rPr lang="en-US" sz="2800" b="1" dirty="0" smtClean="0">
                <a:solidFill>
                  <a:schemeClr val="tx1"/>
                </a:solidFill>
              </a:rPr>
              <a:t>        </a:t>
            </a:r>
          </a:p>
          <a:p>
            <a:pPr>
              <a:buNone/>
            </a:pPr>
            <a:endParaRPr lang="en-US" dirty="0" smtClean="0">
              <a:solidFill>
                <a:srgbClr val="F8E396"/>
              </a:solidFill>
            </a:endParaRPr>
          </a:p>
          <a:p>
            <a:pPr>
              <a:buNone/>
            </a:pPr>
            <a:endParaRPr lang="en-US" dirty="0" smtClean="0">
              <a:solidFill>
                <a:srgbClr val="F8E396"/>
              </a:solidFill>
            </a:endParaRPr>
          </a:p>
        </p:txBody>
      </p:sp>
    </p:spTree>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Four Tests of Fair Use</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a:buNone/>
            </a:pPr>
            <a:r>
              <a:rPr lang="en-US" sz="2800" dirty="0" smtClean="0"/>
              <a:t>Courts use the following </a:t>
            </a:r>
            <a:r>
              <a:rPr lang="en-US" sz="2800" b="1" dirty="0" smtClean="0">
                <a:solidFill>
                  <a:schemeClr val="tx1"/>
                </a:solidFill>
              </a:rPr>
              <a:t>four criteria </a:t>
            </a:r>
            <a:r>
              <a:rPr lang="en-US" sz="2800" dirty="0" smtClean="0"/>
              <a:t>in determining whether or not the usage constitutes fair use:</a:t>
            </a:r>
          </a:p>
          <a:p>
            <a:endParaRPr lang="en-US" dirty="0" smtClean="0"/>
          </a:p>
          <a:p>
            <a:r>
              <a:rPr lang="en-US" dirty="0" smtClean="0"/>
              <a:t>Purpose of use</a:t>
            </a:r>
          </a:p>
          <a:p>
            <a:r>
              <a:rPr lang="en-US" dirty="0" smtClean="0"/>
              <a:t>Nature of work</a:t>
            </a:r>
          </a:p>
          <a:p>
            <a:r>
              <a:rPr lang="en-US" dirty="0" smtClean="0"/>
              <a:t>Amount copied</a:t>
            </a:r>
          </a:p>
          <a:p>
            <a:r>
              <a:rPr lang="en-US" dirty="0" smtClean="0"/>
              <a:t>Market Effect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4661690"/>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Purpose of Use</a:t>
            </a:r>
            <a:endParaRPr lang="en-US" dirty="0" smtClean="0"/>
          </a:p>
        </p:txBody>
      </p:sp>
      <p:sp>
        <p:nvSpPr>
          <p:cNvPr id="21" name="Content Placeholder 20"/>
          <p:cNvSpPr>
            <a:spLocks noGrp="1"/>
          </p:cNvSpPr>
          <p:nvPr>
            <p:ph idx="1"/>
          </p:nvPr>
        </p:nvSpPr>
        <p:spPr>
          <a:xfrm>
            <a:off x="381000" y="1600200"/>
            <a:ext cx="8229600" cy="4953000"/>
          </a:xfrm>
        </p:spPr>
        <p:txBody>
          <a:bodyPr>
            <a:normAutofit/>
          </a:bodyPr>
          <a:lstStyle/>
          <a:p>
            <a:pPr>
              <a:buNone/>
            </a:pPr>
            <a:r>
              <a:rPr lang="en-US" sz="2800" dirty="0" smtClean="0"/>
              <a:t>Purpose of the use-altering or enhancing the original is more likely to be considered fair use.</a:t>
            </a:r>
          </a:p>
          <a:p>
            <a:pPr>
              <a:buNone/>
            </a:pPr>
            <a:endParaRPr lang="en-US" sz="2800" dirty="0" smtClean="0"/>
          </a:p>
          <a:p>
            <a:pPr lvl="0"/>
            <a:r>
              <a:rPr lang="en-US" dirty="0" smtClean="0"/>
              <a:t>Does the new work</a:t>
            </a:r>
            <a:r>
              <a:rPr lang="en-US" dirty="0" smtClean="0">
                <a:solidFill>
                  <a:schemeClr val="tx1"/>
                </a:solidFill>
              </a:rPr>
              <a:t> </a:t>
            </a:r>
            <a:r>
              <a:rPr lang="en-US" b="1" dirty="0" smtClean="0">
                <a:solidFill>
                  <a:schemeClr val="tx1"/>
                </a:solidFill>
              </a:rPr>
              <a:t>transform</a:t>
            </a:r>
            <a:r>
              <a:rPr lang="en-US" dirty="0" smtClean="0">
                <a:solidFill>
                  <a:schemeClr val="tx1"/>
                </a:solidFill>
              </a:rPr>
              <a:t> </a:t>
            </a:r>
            <a:r>
              <a:rPr lang="en-US" dirty="0" smtClean="0"/>
              <a:t>the original work or offer more </a:t>
            </a:r>
            <a:r>
              <a:rPr lang="en-US" b="1" dirty="0" smtClean="0">
                <a:solidFill>
                  <a:schemeClr val="tx1"/>
                </a:solidFill>
              </a:rPr>
              <a:t>value</a:t>
            </a:r>
            <a:r>
              <a:rPr lang="en-US" dirty="0" smtClean="0"/>
              <a:t> beyond the original? Copyrighted works that are altered significantly are more likely to be considered fair use. </a:t>
            </a:r>
          </a:p>
          <a:p>
            <a:pPr lvl="0"/>
            <a:r>
              <a:rPr lang="en-US" dirty="0" smtClean="0"/>
              <a:t>Is the use for nonprofit or educational purposes? </a:t>
            </a:r>
            <a:br>
              <a:rPr lang="en-US" dirty="0" smtClean="0"/>
            </a:br>
            <a:r>
              <a:rPr lang="en-US" dirty="0" smtClean="0"/>
              <a:t>Copyrighted works used for nonprofit or </a:t>
            </a:r>
            <a:r>
              <a:rPr lang="en-US" b="1" dirty="0" smtClean="0">
                <a:solidFill>
                  <a:schemeClr val="tx1"/>
                </a:solidFill>
              </a:rPr>
              <a:t>educational</a:t>
            </a:r>
            <a:r>
              <a:rPr lang="en-US" dirty="0" smtClean="0"/>
              <a:t> purposes are more likely to be considered fair use. </a:t>
            </a:r>
          </a:p>
          <a:p>
            <a:pPr>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05974923"/>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Work</a:t>
            </a:r>
          </a:p>
        </p:txBody>
      </p:sp>
      <p:sp>
        <p:nvSpPr>
          <p:cNvPr id="5" name="Content Placeholder 4"/>
          <p:cNvSpPr>
            <a:spLocks noGrp="1"/>
          </p:cNvSpPr>
          <p:nvPr>
            <p:ph idx="1"/>
          </p:nvPr>
        </p:nvSpPr>
        <p:spPr>
          <a:xfrm>
            <a:off x="533400" y="1828800"/>
            <a:ext cx="8229600" cy="4525963"/>
          </a:xfrm>
        </p:spPr>
        <p:txBody>
          <a:bodyPr>
            <a:normAutofit fontScale="92500"/>
          </a:bodyPr>
          <a:lstStyle/>
          <a:p>
            <a:pPr>
              <a:buNone/>
            </a:pPr>
            <a:r>
              <a:rPr lang="en-US" sz="2800" dirty="0" smtClean="0"/>
              <a:t>The type of work involved - judgments are more lenient for works that are non-fiction, published, or out of print. </a:t>
            </a:r>
          </a:p>
          <a:p>
            <a:pPr algn="ctr">
              <a:buNone/>
            </a:pPr>
            <a:endParaRPr lang="en-US" dirty="0" smtClean="0"/>
          </a:p>
          <a:p>
            <a:pPr lvl="0"/>
            <a:r>
              <a:rPr lang="en-US" dirty="0" smtClean="0"/>
              <a:t>Is the copyrighted work published or unpublished? </a:t>
            </a:r>
            <a:br>
              <a:rPr lang="en-US" dirty="0" smtClean="0"/>
            </a:br>
            <a:r>
              <a:rPr lang="en-US" dirty="0" smtClean="0"/>
              <a:t>Use of </a:t>
            </a:r>
            <a:r>
              <a:rPr lang="en-US" b="1" dirty="0" smtClean="0">
                <a:solidFill>
                  <a:schemeClr val="tx1"/>
                </a:solidFill>
              </a:rPr>
              <a:t>published works </a:t>
            </a:r>
            <a:r>
              <a:rPr lang="en-US" dirty="0" smtClean="0"/>
              <a:t>are more likely to be considered fair use. </a:t>
            </a:r>
          </a:p>
          <a:p>
            <a:pPr lvl="0"/>
            <a:r>
              <a:rPr lang="en-US" dirty="0" smtClean="0"/>
              <a:t>Is the original work out of print? </a:t>
            </a:r>
            <a:br>
              <a:rPr lang="en-US" dirty="0" smtClean="0"/>
            </a:br>
            <a:r>
              <a:rPr lang="en-US" dirty="0" smtClean="0"/>
              <a:t>Use of </a:t>
            </a:r>
            <a:r>
              <a:rPr lang="en-US" b="1" dirty="0" smtClean="0">
                <a:solidFill>
                  <a:schemeClr val="tx1"/>
                </a:solidFill>
              </a:rPr>
              <a:t>out of print </a:t>
            </a:r>
            <a:r>
              <a:rPr lang="en-US" dirty="0" smtClean="0"/>
              <a:t>works are more likely to be considered fair use. </a:t>
            </a:r>
          </a:p>
          <a:p>
            <a:pPr lvl="0"/>
            <a:r>
              <a:rPr lang="en-US" dirty="0" smtClean="0"/>
              <a:t>Is the copyrighted work factual or creative? </a:t>
            </a:r>
            <a:br>
              <a:rPr lang="en-US" dirty="0" smtClean="0"/>
            </a:br>
            <a:r>
              <a:rPr lang="en-US" dirty="0" smtClean="0"/>
              <a:t>Use of </a:t>
            </a:r>
            <a:r>
              <a:rPr lang="en-US" b="1" dirty="0" smtClean="0">
                <a:solidFill>
                  <a:schemeClr val="tx1"/>
                </a:solidFill>
              </a:rPr>
              <a:t>factual</a:t>
            </a:r>
            <a:r>
              <a:rPr lang="en-US" dirty="0" smtClean="0"/>
              <a:t> works are more likely to be considered fair use. </a:t>
            </a:r>
          </a:p>
          <a:p>
            <a:endParaRPr lang="en-US" sz="1946"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908211"/>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Copied</a:t>
            </a:r>
          </a:p>
        </p:txBody>
      </p:sp>
      <p:sp>
        <p:nvSpPr>
          <p:cNvPr id="5" name="Content Placeholder 4"/>
          <p:cNvSpPr>
            <a:spLocks noGrp="1"/>
          </p:cNvSpPr>
          <p:nvPr>
            <p:ph idx="1"/>
          </p:nvPr>
        </p:nvSpPr>
        <p:spPr>
          <a:xfrm>
            <a:off x="304800" y="1828800"/>
            <a:ext cx="8229600" cy="4525963"/>
          </a:xfrm>
        </p:spPr>
        <p:txBody>
          <a:bodyPr/>
          <a:lstStyle/>
          <a:p>
            <a:pPr>
              <a:buNone/>
            </a:pPr>
            <a:r>
              <a:rPr lang="en-US" sz="2800" dirty="0" smtClean="0"/>
              <a:t>The amount copied - small portions are less likely to constitute infringement, unless they contain the "essence" of the work. </a:t>
            </a:r>
          </a:p>
          <a:p>
            <a:pPr>
              <a:buNone/>
            </a:pPr>
            <a:endParaRPr lang="en-US" dirty="0" smtClean="0"/>
          </a:p>
          <a:p>
            <a:pPr lvl="0"/>
            <a:r>
              <a:rPr lang="en-US" dirty="0" smtClean="0"/>
              <a:t>Is the amount of the original work used reasonable? </a:t>
            </a:r>
            <a:br>
              <a:rPr lang="en-US" dirty="0" smtClean="0"/>
            </a:br>
            <a:r>
              <a:rPr lang="en-US" dirty="0" smtClean="0"/>
              <a:t>The </a:t>
            </a:r>
            <a:r>
              <a:rPr lang="en-US" b="1" dirty="0" smtClean="0">
                <a:solidFill>
                  <a:schemeClr val="tx1"/>
                </a:solidFill>
              </a:rPr>
              <a:t>smaller</a:t>
            </a:r>
            <a:r>
              <a:rPr lang="en-US" dirty="0" smtClean="0"/>
              <a:t> the percentage of the work used, the more likely it is to qualify as fair use. </a:t>
            </a:r>
          </a:p>
          <a:p>
            <a:pPr lvl="0"/>
            <a:r>
              <a:rPr lang="en-US" dirty="0" smtClean="0"/>
              <a:t>Is the section of the original work used the most important part of the work? </a:t>
            </a:r>
            <a:br>
              <a:rPr lang="en-US" dirty="0" smtClean="0"/>
            </a:br>
            <a:r>
              <a:rPr lang="en-US" dirty="0" smtClean="0"/>
              <a:t>The </a:t>
            </a:r>
            <a:r>
              <a:rPr lang="en-US" b="1" dirty="0" smtClean="0">
                <a:solidFill>
                  <a:schemeClr val="tx1"/>
                </a:solidFill>
              </a:rPr>
              <a:t>less significant </a:t>
            </a:r>
            <a:r>
              <a:rPr lang="en-US" dirty="0" smtClean="0"/>
              <a:t>the portion of the work used, the more likely it is to be considered fair use. </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93088116"/>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Effect</a:t>
            </a:r>
            <a:endParaRPr lang="en-US" dirty="0"/>
          </a:p>
        </p:txBody>
      </p:sp>
      <p:sp>
        <p:nvSpPr>
          <p:cNvPr id="5" name="Content Placeholder 4"/>
          <p:cNvSpPr>
            <a:spLocks noGrp="1"/>
          </p:cNvSpPr>
          <p:nvPr>
            <p:ph idx="1"/>
          </p:nvPr>
        </p:nvSpPr>
        <p:spPr>
          <a:xfrm>
            <a:off x="457200" y="1752600"/>
            <a:ext cx="8229600" cy="4525963"/>
          </a:xfrm>
        </p:spPr>
        <p:txBody>
          <a:bodyPr/>
          <a:lstStyle/>
          <a:p>
            <a:pPr>
              <a:buNone/>
            </a:pPr>
            <a:r>
              <a:rPr lang="en-US" sz="2800" dirty="0" smtClean="0"/>
              <a:t>The effect of the use upon the potential market for or value of the work</a:t>
            </a:r>
          </a:p>
          <a:p>
            <a:pPr>
              <a:buNone/>
            </a:pPr>
            <a:endParaRPr lang="en-US" dirty="0" smtClean="0"/>
          </a:p>
          <a:p>
            <a:pPr lvl="0"/>
            <a:r>
              <a:rPr lang="en-US" dirty="0" smtClean="0"/>
              <a:t>Does the new work appeal to the same audience as the original work? </a:t>
            </a:r>
          </a:p>
          <a:p>
            <a:pPr lvl="0"/>
            <a:r>
              <a:rPr lang="en-US" dirty="0" smtClean="0"/>
              <a:t>Copyrighted works that are used for </a:t>
            </a:r>
            <a:r>
              <a:rPr lang="en-US" b="1" dirty="0" smtClean="0">
                <a:solidFill>
                  <a:schemeClr val="tx1"/>
                </a:solidFill>
              </a:rPr>
              <a:t>another purpose </a:t>
            </a:r>
            <a:r>
              <a:rPr lang="en-US" dirty="0" smtClean="0"/>
              <a:t>or designed to appeal to a </a:t>
            </a:r>
            <a:r>
              <a:rPr lang="en-US" b="1" dirty="0" smtClean="0">
                <a:solidFill>
                  <a:schemeClr val="tx1"/>
                </a:solidFill>
              </a:rPr>
              <a:t>different audience </a:t>
            </a:r>
            <a:r>
              <a:rPr lang="en-US" dirty="0" smtClean="0"/>
              <a:t>are more likely to be considered fair use. </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837740"/>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pic>
        <p:nvPicPr>
          <p:cNvPr id="8" name="7-FairUseSongUsersRights_Web-1.mov">
            <a:hlinkClick r:id="" action="ppaction://media"/>
          </p:cNvPr>
          <p:cNvPicPr/>
          <p:nvPr>
            <p:ph idx="1"/>
            <a:videoFile r:link="rId1"/>
          </p:nvPr>
        </p:nvPicPr>
        <p:blipFill>
          <a:blip r:embed="rId3"/>
          <a:stretch>
            <a:fillRect/>
          </a:stretch>
        </p:blipFill>
        <p:spPr>
          <a:xfrm>
            <a:off x="1143000" y="1600200"/>
            <a:ext cx="6705600" cy="5029200"/>
          </a:xfrm>
        </p:spPr>
      </p:pic>
    </p:spTree>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086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4" name="Rectangle 3"/>
          <p:cNvSpPr/>
          <p:nvPr/>
        </p:nvSpPr>
        <p:spPr>
          <a:xfrm>
            <a:off x="1066800" y="2057400"/>
            <a:ext cx="7086600" cy="1754327"/>
          </a:xfrm>
          <a:prstGeom prst="rect">
            <a:avLst/>
          </a:prstGeom>
        </p:spPr>
        <p:txBody>
          <a:bodyPr wrap="square">
            <a:spAutoFit/>
          </a:bodyPr>
          <a:lstStyle/>
          <a:p>
            <a:r>
              <a:rPr lang="en-US" dirty="0" smtClean="0"/>
              <a:t>NC </a:t>
            </a:r>
            <a:r>
              <a:rPr lang="en-US" dirty="0" err="1" smtClean="0"/>
              <a:t>WiseOwl</a:t>
            </a:r>
            <a:r>
              <a:rPr lang="en-US" dirty="0" smtClean="0"/>
              <a:t>/North Carolina Department of Public Instruction,</a:t>
            </a:r>
          </a:p>
          <a:p>
            <a:r>
              <a:rPr lang="en-US" dirty="0"/>
              <a:t>	</a:t>
            </a:r>
            <a:r>
              <a:rPr lang="en-US" dirty="0" smtClean="0"/>
              <a:t> Instructional Technology Division, 2012.</a:t>
            </a:r>
          </a:p>
          <a:p>
            <a:endParaRPr lang="en-US" dirty="0" smtClean="0"/>
          </a:p>
          <a:p>
            <a:r>
              <a:rPr lang="en-US" dirty="0" err="1" smtClean="0"/>
              <a:t>RobbGieco</a:t>
            </a:r>
            <a:r>
              <a:rPr lang="en-US" dirty="0" smtClean="0"/>
              <a:t>, M. Media Education Lab</a:t>
            </a:r>
            <a:r>
              <a:rPr lang="en-US" i="1" dirty="0" smtClean="0"/>
              <a:t>. </a:t>
            </a:r>
            <a:r>
              <a:rPr lang="en-US" dirty="0" smtClean="0"/>
              <a:t>(2010) </a:t>
            </a:r>
            <a:r>
              <a:rPr lang="en-US" i="1" dirty="0" smtClean="0"/>
              <a:t>User’s rights: Section 107.</a:t>
            </a:r>
          </a:p>
          <a:p>
            <a:r>
              <a:rPr lang="en-US" i="1" dirty="0" smtClean="0"/>
              <a:t>	</a:t>
            </a:r>
            <a:r>
              <a:rPr lang="en-US" dirty="0" smtClean="0"/>
              <a:t> [Audio podcast].  Retrieved from http://</a:t>
            </a:r>
          </a:p>
          <a:p>
            <a:r>
              <a:rPr lang="en-US" dirty="0" smtClean="0"/>
              <a:t>	www.halldavidson.net/downloads.html#anchor923173.</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6870743"/>
      </p:ext>
    </p:extLst>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TotalTime>
  <Words>508</Words>
  <Application>Microsoft Macintosh PowerPoint</Application>
  <PresentationFormat>On-screen Show (4:3)</PresentationFormat>
  <Paragraphs>45</Paragraphs>
  <Slides>9</Slides>
  <Notes>0</Notes>
  <HiddenSlides>0</HiddenSlides>
  <MMClips>1</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Decatur</vt:lpstr>
      <vt:lpstr>Four Tests  of Fair Use </vt:lpstr>
      <vt:lpstr>What is Fair Use?</vt:lpstr>
      <vt:lpstr>The Four Tests of Fair Use</vt:lpstr>
      <vt:lpstr>Purpose of Use</vt:lpstr>
      <vt:lpstr>Nature of the Work</vt:lpstr>
      <vt:lpstr>Amount Copied</vt:lpstr>
      <vt:lpstr>Market Effect</vt:lpstr>
      <vt:lpstr>In Summary</vt:lpstr>
      <vt:lpstr>Resources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Tests of Fair Use</dc:title>
  <dc:creator>Kathy</dc:creator>
  <cp:lastModifiedBy>Kathy P Gaines</cp:lastModifiedBy>
  <cp:revision>11</cp:revision>
  <dcterms:created xsi:type="dcterms:W3CDTF">2012-09-27T12:10:11Z</dcterms:created>
  <dcterms:modified xsi:type="dcterms:W3CDTF">2012-09-27T12:14:51Z</dcterms:modified>
</cp:coreProperties>
</file>